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71" r:id="rId5"/>
    <p:sldId id="264" r:id="rId6"/>
    <p:sldId id="275" r:id="rId7"/>
    <p:sldId id="262" r:id="rId8"/>
    <p:sldId id="263" r:id="rId9"/>
    <p:sldId id="276" r:id="rId10"/>
    <p:sldId id="273" r:id="rId11"/>
    <p:sldId id="277" r:id="rId12"/>
    <p:sldId id="270" r:id="rId13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13"/>
    <p:restoredTop sz="76128"/>
  </p:normalViewPr>
  <p:slideViewPr>
    <p:cSldViewPr>
      <p:cViewPr varScale="1">
        <p:scale>
          <a:sx n="66" d="100"/>
          <a:sy n="66" d="100"/>
        </p:scale>
        <p:origin x="216" y="9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BF3A8-64CE-2744-BE93-FDB3222248D1}" type="datetimeFigureOut">
              <a:rPr kumimoji="1" lang="ko-Kore-KR" altLang="en-US" smtClean="0"/>
              <a:t>2022. 6. 2.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E5725-5E06-3747-A776-CAC870CBCE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0944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7370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지난주에</a:t>
            </a:r>
            <a:r>
              <a:rPr kumimoji="1" lang="ko-KR" altLang="en-US" dirty="0"/>
              <a:t> 다음과 같이 </a:t>
            </a:r>
            <a:r>
              <a:rPr kumimoji="1" lang="en-US" altLang="ko-KR" dirty="0"/>
              <a:t>1</a:t>
            </a:r>
            <a:r>
              <a:rPr kumimoji="1" lang="ko-KR" altLang="en-US" dirty="0" err="1"/>
              <a:t>에폭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진행후</a:t>
            </a:r>
            <a:r>
              <a:rPr kumimoji="1" lang="ko-KR" altLang="en-US" dirty="0"/>
              <a:t> 에러가 나는 문제가 있었는데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파일 경로 설정이 문제인 것임을 확인하였고  코드를 수정해 주었고 이를 통해 해결 되었습니다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또한 </a:t>
            </a:r>
            <a:r>
              <a:rPr kumimoji="1" lang="en-US" altLang="ko-KR" dirty="0"/>
              <a:t>1epoch</a:t>
            </a:r>
            <a:r>
              <a:rPr kumimoji="1" lang="ko-KR" altLang="en-US" dirty="0"/>
              <a:t> 진행하는데 </a:t>
            </a:r>
            <a:r>
              <a:rPr kumimoji="1" lang="en-US" altLang="ko-KR" dirty="0"/>
              <a:t>1</a:t>
            </a:r>
            <a:r>
              <a:rPr kumimoji="1" lang="ko-KR" altLang="en-US" dirty="0"/>
              <a:t>시간 이상 </a:t>
            </a:r>
            <a:r>
              <a:rPr kumimoji="1" lang="ko-KR" altLang="en-US" dirty="0" err="1"/>
              <a:t>걸리는것이</a:t>
            </a:r>
            <a:r>
              <a:rPr kumimoji="1" lang="ko-KR" altLang="en-US" dirty="0"/>
              <a:t> 교수님께서 이상하다고 말씀하셨는데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 또한 위의 파일 경로 수정한 코드로 문제가 해결되었습니다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학습 진행 시간이 파일 경로 설정과는 무관하다고 생각하여 조금 의문이 들었습니다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우선 </a:t>
            </a:r>
            <a:r>
              <a:rPr kumimoji="1" lang="en-US" altLang="ko-KR" dirty="0"/>
              <a:t>10</a:t>
            </a:r>
            <a:r>
              <a:rPr kumimoji="1" lang="ko-KR" altLang="en-US" dirty="0"/>
              <a:t> </a:t>
            </a:r>
            <a:r>
              <a:rPr kumimoji="1" lang="en-US" altLang="ko-KR" dirty="0"/>
              <a:t>epoch</a:t>
            </a:r>
            <a:r>
              <a:rPr kumimoji="1" lang="ko-KR" altLang="en-US" dirty="0"/>
              <a:t>의 전체 학습시간이 </a:t>
            </a:r>
            <a:r>
              <a:rPr kumimoji="1" lang="en-US" altLang="ko-KR" dirty="0"/>
              <a:t>30</a:t>
            </a:r>
            <a:r>
              <a:rPr kumimoji="1" lang="ko-KR" altLang="en-US" dirty="0"/>
              <a:t>분으로 대폭 줄어서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이전부터 의문이 들었던 이미지 데이터 스케일링 및 증강을 통해 전처리한 데이터가 모델 성능에 어떤 영향을 미치는지 궁금해졌습니다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따라서 데이터 스케일링 및 증강을 하지 않고 </a:t>
            </a:r>
            <a:r>
              <a:rPr kumimoji="1" lang="en-US" altLang="ko-KR" dirty="0"/>
              <a:t>128x128</a:t>
            </a:r>
            <a:r>
              <a:rPr kumimoji="1" lang="ko-KR" altLang="en-US" dirty="0"/>
              <a:t>로 </a:t>
            </a:r>
            <a:r>
              <a:rPr kumimoji="1" lang="ko-KR" altLang="en-US" dirty="0" err="1"/>
              <a:t>리사이징만을</a:t>
            </a:r>
            <a:r>
              <a:rPr kumimoji="1" lang="ko-KR" altLang="en-US" dirty="0"/>
              <a:t> 한 데이터를 가지고 학습을 진행 및 </a:t>
            </a:r>
            <a:r>
              <a:rPr kumimoji="1" lang="ko-KR" altLang="en-US" dirty="0" err="1"/>
              <a:t>평가후</a:t>
            </a:r>
            <a:r>
              <a:rPr kumimoji="1" lang="ko-KR" altLang="en-US" dirty="0"/>
              <a:t> 데이터 스케일링 및 증강을 한 데이터를 가지고 학습 및 진행을 하여 비교 해보았습니다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96544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다음은</a:t>
            </a:r>
            <a:r>
              <a:rPr kumimoji="1" lang="ko-KR" altLang="en-US" dirty="0"/>
              <a:t> 데이터 스케일링 및 증강을 하지 않고 </a:t>
            </a:r>
            <a:r>
              <a:rPr kumimoji="1" lang="en-US" altLang="ko-KR" dirty="0"/>
              <a:t>128x128</a:t>
            </a:r>
            <a:r>
              <a:rPr kumimoji="1" lang="ko-KR" altLang="en-US" dirty="0"/>
              <a:t>로 </a:t>
            </a:r>
            <a:r>
              <a:rPr kumimoji="1" lang="ko-KR" altLang="en-US" dirty="0" err="1"/>
              <a:t>리사이징만을</a:t>
            </a:r>
            <a:r>
              <a:rPr kumimoji="1" lang="ko-KR" altLang="en-US" dirty="0"/>
              <a:t> 한 데이터로 학습을 진행한 결과입니다</a:t>
            </a:r>
            <a:r>
              <a:rPr kumimoji="1" lang="en-US" altLang="ko-KR" dirty="0"/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37691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다음은</a:t>
            </a:r>
            <a:r>
              <a:rPr kumimoji="1" lang="ko-KR" altLang="en-US" dirty="0"/>
              <a:t> 데이터 스케일링 및 증강을 한 데이터로 학습을 진행한 결과입니다</a:t>
            </a:r>
            <a:r>
              <a:rPr kumimoji="1" lang="en-US" altLang="ko-KR" dirty="0"/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17789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 err="1"/>
              <a:t>TensorBoard</a:t>
            </a:r>
            <a:r>
              <a:rPr kumimoji="1" lang="ko-Kore-KR" altLang="en-US" dirty="0"/>
              <a:t>는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tensorflow</a:t>
            </a:r>
            <a:r>
              <a:rPr kumimoji="1" lang="ko-KR" altLang="en-US" dirty="0"/>
              <a:t>의 시각화 도구인데 </a:t>
            </a:r>
            <a:r>
              <a:rPr kumimoji="1" lang="en-US" altLang="ko-KR" dirty="0" err="1"/>
              <a:t>tensorflow</a:t>
            </a:r>
            <a:r>
              <a:rPr kumimoji="1" lang="ko-KR" altLang="en-US" dirty="0"/>
              <a:t>뿐만 아니라 </a:t>
            </a:r>
            <a:r>
              <a:rPr kumimoji="1" lang="en-US" altLang="ko-KR" dirty="0" err="1"/>
              <a:t>pytorch</a:t>
            </a:r>
            <a:r>
              <a:rPr kumimoji="1" lang="ko-KR" altLang="en-US" dirty="0"/>
              <a:t>로 구현한 모델에도 적용이 가능합니다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원래 </a:t>
            </a:r>
            <a:r>
              <a:rPr kumimoji="1" lang="en-US" altLang="ko-KR" dirty="0" err="1"/>
              <a:t>visdom</a:t>
            </a:r>
            <a:r>
              <a:rPr kumimoji="1" lang="ko-KR" altLang="en-US" dirty="0"/>
              <a:t> 이라는 시각화 도구를 사용하려 했으나 로컬에서는 </a:t>
            </a:r>
            <a:r>
              <a:rPr kumimoji="1" lang="en-US" altLang="ko-KR" dirty="0" err="1"/>
              <a:t>visdom</a:t>
            </a:r>
            <a:r>
              <a:rPr kumimoji="1" lang="ko-KR" altLang="en-US" dirty="0"/>
              <a:t> 서버를 실행 </a:t>
            </a:r>
            <a:r>
              <a:rPr kumimoji="1" lang="ko-KR" altLang="en-US" dirty="0" err="1"/>
              <a:t>시킨후</a:t>
            </a:r>
            <a:r>
              <a:rPr kumimoji="1" lang="ko-KR" altLang="en-US" dirty="0"/>
              <a:t> 해당 서버로 접속 </a:t>
            </a:r>
            <a:r>
              <a:rPr kumimoji="1" lang="ko-KR" altLang="en-US" dirty="0" err="1"/>
              <a:t>하는것이</a:t>
            </a:r>
            <a:r>
              <a:rPr kumimoji="1" lang="ko-KR" altLang="en-US" dirty="0"/>
              <a:t> 가능했으나 </a:t>
            </a:r>
            <a:r>
              <a:rPr kumimoji="1" lang="en-US" altLang="ko-KR" dirty="0" err="1"/>
              <a:t>colab</a:t>
            </a:r>
            <a:r>
              <a:rPr kumimoji="1" lang="ko-KR" altLang="en-US" dirty="0"/>
              <a:t> 환경에서는 이것이 불가능하다고 판단했습니다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따라서 </a:t>
            </a:r>
            <a:r>
              <a:rPr kumimoji="1" lang="en-US" altLang="ko-KR" dirty="0" err="1"/>
              <a:t>pytorch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colab</a:t>
            </a:r>
            <a:r>
              <a:rPr kumimoji="1" lang="ko-KR" altLang="en-US" dirty="0"/>
              <a:t> 환경에서 </a:t>
            </a:r>
            <a:r>
              <a:rPr kumimoji="1" lang="en-US" altLang="ko-KR" dirty="0" err="1"/>
              <a:t>tensorboard</a:t>
            </a:r>
            <a:r>
              <a:rPr kumimoji="1" lang="ko-KR" altLang="en-US" dirty="0"/>
              <a:t>가 최적의 시각화 도구라고 생각되어 이를 사용하여 시각화를 진행해 보았습니다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8109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다음은 </a:t>
            </a:r>
            <a:r>
              <a:rPr kumimoji="1" lang="en-US" altLang="ko-KR" dirty="0"/>
              <a:t>training data</a:t>
            </a:r>
            <a:r>
              <a:rPr kumimoji="1" lang="ko-KR" altLang="en-US" dirty="0"/>
              <a:t>에 대한 </a:t>
            </a:r>
            <a:r>
              <a:rPr kumimoji="1" lang="en-US" altLang="ko-KR" dirty="0" err="1"/>
              <a:t>Accuary</a:t>
            </a:r>
            <a:r>
              <a:rPr kumimoji="1" lang="ko-KR" altLang="en-US" dirty="0"/>
              <a:t> 와 </a:t>
            </a:r>
            <a:r>
              <a:rPr kumimoji="1" lang="en-US" altLang="ko-KR" dirty="0"/>
              <a:t>Loss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tensorboard</a:t>
            </a:r>
            <a:r>
              <a:rPr kumimoji="1" lang="ko-KR" altLang="en-US" dirty="0"/>
              <a:t>로 시각화 한 그래프입니다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88106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다음은</a:t>
            </a:r>
            <a:r>
              <a:rPr kumimoji="1" lang="ko-KR" altLang="en-US" dirty="0"/>
              <a:t> 평가지표중의 하나인 </a:t>
            </a:r>
            <a:r>
              <a:rPr kumimoji="1" lang="en-US" altLang="ko-KR" dirty="0"/>
              <a:t>confusion matrix(</a:t>
            </a:r>
            <a:r>
              <a:rPr kumimoji="1" lang="ko-KR" altLang="en-US" dirty="0"/>
              <a:t>혼동행렬</a:t>
            </a:r>
            <a:r>
              <a:rPr kumimoji="1" lang="en-US" altLang="ko-KR" dirty="0"/>
              <a:t>) </a:t>
            </a:r>
            <a:r>
              <a:rPr kumimoji="1" lang="ko-KR" altLang="en-US" dirty="0"/>
              <a:t>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월에 교수님께서 데이터 불균형에 대해 </a:t>
            </a:r>
            <a:r>
              <a:rPr kumimoji="1" lang="ko-KR" altLang="en-US" dirty="0" err="1"/>
              <a:t>말씀하신적이</a:t>
            </a:r>
            <a:r>
              <a:rPr kumimoji="1" lang="ko-KR" altLang="en-US" dirty="0"/>
              <a:t> 있는데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이에 대해 직접 확인해보기 위해 여러가지 평가지표 및 혼동행렬을 확인해보았습니다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혼동 행렬은 실제 라벨과 예측 라벨의 일치 </a:t>
            </a:r>
            <a:r>
              <a:rPr kumimoji="1" lang="ko-KR" altLang="en-US" dirty="0" err="1"/>
              <a:t>갯수를</a:t>
            </a:r>
            <a:r>
              <a:rPr kumimoji="1" lang="ko-KR" altLang="en-US" dirty="0"/>
              <a:t> </a:t>
            </a:r>
            <a:r>
              <a:rPr kumimoji="1" lang="en-US" altLang="ko-KR" dirty="0"/>
              <a:t>matrix</a:t>
            </a:r>
            <a:r>
              <a:rPr kumimoji="1" lang="ko-KR" altLang="en-US" dirty="0"/>
              <a:t>로 표현하는 기법입니다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세로축은 </a:t>
            </a:r>
            <a:r>
              <a:rPr kumimoji="1" lang="en-US" altLang="ko-KR" dirty="0"/>
              <a:t>Actual Class</a:t>
            </a:r>
            <a:r>
              <a:rPr kumimoji="1" lang="ko-KR" altLang="en-US" dirty="0"/>
              <a:t>이고 가로축은 </a:t>
            </a:r>
            <a:r>
              <a:rPr kumimoji="1" lang="en-US" altLang="ko-KR" dirty="0"/>
              <a:t>Prediction</a:t>
            </a:r>
            <a:r>
              <a:rPr kumimoji="1" lang="ko-KR" altLang="en-US" dirty="0"/>
              <a:t> 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대각선이 </a:t>
            </a:r>
            <a:r>
              <a:rPr kumimoji="1" lang="en-US" altLang="ko-KR" dirty="0"/>
              <a:t>True Positive. </a:t>
            </a:r>
            <a:r>
              <a:rPr kumimoji="1" lang="ko-KR" altLang="en-US" dirty="0"/>
              <a:t>이를 통해 데이터 불균형 문제를 한눈에 확인할 수 있었는데요 데이터가 가장 많은 폐렴과 많지 않은 코로나</a:t>
            </a:r>
            <a:r>
              <a:rPr kumimoji="1" lang="en-US" altLang="ko-KR" dirty="0"/>
              <a:t>-19</a:t>
            </a:r>
            <a:r>
              <a:rPr kumimoji="1" lang="ko-KR" altLang="en-US" dirty="0"/>
              <a:t>는 비교적 괜찮은 성능을 보이지만 </a:t>
            </a:r>
            <a:r>
              <a:rPr kumimoji="1" lang="en-US" altLang="ko-KR" dirty="0" err="1"/>
              <a:t>nomal</a:t>
            </a:r>
            <a:r>
              <a:rPr kumimoji="1" lang="ko-KR" altLang="en-US" dirty="0"/>
              <a:t>과 결핵은 </a:t>
            </a:r>
            <a:r>
              <a:rPr kumimoji="1" lang="en-US" altLang="ko-KR" dirty="0"/>
              <a:t>50</a:t>
            </a:r>
            <a:r>
              <a:rPr kumimoji="1" lang="ko-KR" altLang="en-US" dirty="0"/>
              <a:t>퍼센트도 </a:t>
            </a:r>
            <a:r>
              <a:rPr kumimoji="1" lang="ko-KR" altLang="en-US" dirty="0" err="1"/>
              <a:t>못미치는</a:t>
            </a:r>
            <a:r>
              <a:rPr kumimoji="1" lang="ko-KR" altLang="en-US" dirty="0"/>
              <a:t> 성능을 </a:t>
            </a:r>
            <a:r>
              <a:rPr kumimoji="1" lang="ko-KR" altLang="en-US" dirty="0" err="1"/>
              <a:t>보여주는것을</a:t>
            </a:r>
            <a:r>
              <a:rPr kumimoji="1" lang="ko-KR" altLang="en-US" dirty="0"/>
              <a:t> 확인할 수 있었습니다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1694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다음은 혼동행렬의 </a:t>
            </a:r>
            <a:r>
              <a:rPr kumimoji="1" lang="en-US" altLang="ko-KR" dirty="0"/>
              <a:t>element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구할 수 있는 </a:t>
            </a:r>
            <a:r>
              <a:rPr kumimoji="1" lang="en-US" altLang="ko-Kore-KR" dirty="0" err="1"/>
              <a:t>Precision_score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recall_score</a:t>
            </a:r>
            <a:r>
              <a:rPr kumimoji="1" lang="en-US" altLang="ko-Kore-KR" dirty="0"/>
              <a:t>, f1_score</a:t>
            </a:r>
            <a:r>
              <a:rPr kumimoji="1" lang="ko-KR" altLang="en-US" dirty="0"/>
              <a:t> 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Accuracy</a:t>
            </a:r>
            <a:r>
              <a:rPr kumimoji="1" lang="ko-KR" altLang="en-US" dirty="0"/>
              <a:t>는 앞서 나왔는데 전체 대비 정확하게 예측한 개수의 비율입니다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 </a:t>
            </a:r>
            <a:r>
              <a:rPr kumimoji="1" lang="en-US" altLang="ko-KR" dirty="0"/>
              <a:t>Precision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positive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예측한 </a:t>
            </a:r>
            <a:r>
              <a:rPr kumimoji="1" lang="ko-KR" altLang="en-US" dirty="0" err="1"/>
              <a:t>비율중</a:t>
            </a:r>
            <a:r>
              <a:rPr kumimoji="1" lang="ko-KR" altLang="en-US" dirty="0"/>
              <a:t> 진짜 </a:t>
            </a:r>
            <a:r>
              <a:rPr kumimoji="1" lang="en-US" altLang="ko-KR" dirty="0"/>
              <a:t>positive</a:t>
            </a:r>
            <a:r>
              <a:rPr kumimoji="1" lang="ko-KR" altLang="en-US" dirty="0"/>
              <a:t> 비율을 나타냅니다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즉 </a:t>
            </a:r>
            <a:r>
              <a:rPr kumimoji="1" lang="en-US" altLang="ko-KR" dirty="0"/>
              <a:t>positive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얼마나 잘 예측하였는지를 뜻합니다</a:t>
            </a:r>
            <a:r>
              <a:rPr kumimoji="1" lang="en-US" altLang="ko-KR" dirty="0"/>
              <a:t>.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Precision=TP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/(</a:t>
            </a:r>
            <a:r>
              <a:rPr lang="en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TP+F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dirty="0"/>
              <a:t>Recall</a:t>
            </a:r>
            <a:r>
              <a:rPr kumimoji="1" lang="ko-Kore-KR" altLang="en-US" dirty="0"/>
              <a:t>은</a:t>
            </a:r>
            <a:r>
              <a:rPr kumimoji="1" lang="ko-KR" altLang="en-US" dirty="0"/>
              <a:t> 실제 </a:t>
            </a:r>
            <a:r>
              <a:rPr kumimoji="1" lang="en-US" altLang="ko-KR" dirty="0"/>
              <a:t>positive</a:t>
            </a:r>
            <a:r>
              <a:rPr kumimoji="1" lang="ko-KR" altLang="en-US" dirty="0"/>
              <a:t> 데이터 중 </a:t>
            </a:r>
            <a:r>
              <a:rPr kumimoji="1" lang="en-US" altLang="ko-KR" dirty="0"/>
              <a:t>positive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예측한 비율을 뜻합니다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즉 실제 </a:t>
            </a:r>
            <a:r>
              <a:rPr kumimoji="1" lang="en-US" altLang="ko-KR" dirty="0"/>
              <a:t>positive</a:t>
            </a:r>
            <a:r>
              <a:rPr kumimoji="1" lang="ko-KR" altLang="en-US" dirty="0" err="1"/>
              <a:t>한것</a:t>
            </a:r>
            <a:r>
              <a:rPr kumimoji="1" lang="ko-KR" altLang="en-US" dirty="0"/>
              <a:t> 중 얼마나 잘 예측하였는가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Presicion</a:t>
            </a:r>
            <a:r>
              <a:rPr kumimoji="1" lang="ko-KR" altLang="en-US" dirty="0"/>
              <a:t>의 기준은 모델이 </a:t>
            </a:r>
            <a:r>
              <a:rPr kumimoji="1" lang="ko-KR" altLang="en-US" dirty="0" err="1"/>
              <a:t>예측한것인</a:t>
            </a:r>
            <a:r>
              <a:rPr kumimoji="1" lang="ko-KR" altLang="en-US" dirty="0"/>
              <a:t> 반면 </a:t>
            </a:r>
            <a:r>
              <a:rPr kumimoji="1" lang="en-US" altLang="ko-KR" dirty="0"/>
              <a:t>recall</a:t>
            </a:r>
            <a:r>
              <a:rPr kumimoji="1" lang="ko-KR" altLang="en-US" dirty="0"/>
              <a:t> 의 기준은 데이터임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Precision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recall</a:t>
            </a:r>
            <a:r>
              <a:rPr kumimoji="1" lang="ko-KR" altLang="en-US" dirty="0"/>
              <a:t>은 어느정도 </a:t>
            </a:r>
            <a:r>
              <a:rPr kumimoji="1" lang="en-US" altLang="ko-KR" dirty="0"/>
              <a:t>trade</a:t>
            </a:r>
            <a:r>
              <a:rPr kumimoji="1" lang="ko-KR" altLang="en-US" dirty="0"/>
              <a:t> </a:t>
            </a:r>
            <a:r>
              <a:rPr kumimoji="1" lang="en-US" altLang="ko-KR" dirty="0"/>
              <a:t>off</a:t>
            </a:r>
            <a:r>
              <a:rPr kumimoji="1" lang="ko-KR" altLang="en-US" dirty="0"/>
              <a:t>가 발생한다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왜나하면</a:t>
            </a:r>
            <a:r>
              <a:rPr kumimoji="1" lang="ko-KR" altLang="en-US" dirty="0"/>
              <a:t> </a:t>
            </a:r>
            <a:r>
              <a:rPr kumimoji="1" lang="en" altLang="ko-KR" dirty="0"/>
              <a:t>Recall</a:t>
            </a:r>
            <a:r>
              <a:rPr kumimoji="1" lang="ko-KR" altLang="en-US" dirty="0"/>
              <a:t>을 높이려면 </a:t>
            </a:r>
            <a:r>
              <a:rPr kumimoji="1" lang="en" altLang="ko-KR" dirty="0"/>
              <a:t>FN</a:t>
            </a:r>
            <a:r>
              <a:rPr kumimoji="1" lang="ko-KR" altLang="en-US" dirty="0"/>
              <a:t>을 줄여야 하고 </a:t>
            </a:r>
            <a:r>
              <a:rPr kumimoji="1" lang="en" altLang="ko-KR" dirty="0"/>
              <a:t>Precision</a:t>
            </a:r>
            <a:r>
              <a:rPr kumimoji="1" lang="ko-KR" altLang="en-US" dirty="0"/>
              <a:t>을 높이려면 </a:t>
            </a:r>
            <a:r>
              <a:rPr kumimoji="1" lang="en" altLang="ko-KR" dirty="0"/>
              <a:t>FP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줄여야 하기 때문입니다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F1_score </a:t>
            </a:r>
            <a:r>
              <a:rPr kumimoji="1" lang="ko-KR" altLang="en-US" dirty="0"/>
              <a:t>두 지표 모두 모델의 성능을 확인하는 데 중요하므로 둘 다 사용되어야 합니다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따라서 두 지표를 평균값을 통해 하나의 값으로 나타내는 방법을 </a:t>
            </a:r>
            <a:r>
              <a:rPr kumimoji="1" lang="en-US" altLang="ko-KR" dirty="0"/>
              <a:t>F1 score</a:t>
            </a:r>
            <a:r>
              <a:rPr kumimoji="1" lang="ko-KR" altLang="en-US" dirty="0" err="1"/>
              <a:t>라고합니다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4E5725-5E06-3747-A776-CAC870CBCEC2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86368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926780" y="6773798"/>
            <a:ext cx="11659409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000" kern="0" spc="9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2018110659 / </a:t>
            </a:r>
            <a:r>
              <a:rPr lang="ko-KR" altLang="en-US" sz="3000" kern="0" spc="9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이인석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1676400" y="2324100"/>
            <a:ext cx="21022421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0000" dirty="0">
                <a:solidFill>
                  <a:srgbClr val="000000"/>
                </a:solidFill>
                <a:latin typeface="Open Sans ExtraBold" pitchFamily="34" charset="0"/>
                <a:cs typeface="Open Sans ExtraBold" pitchFamily="34" charset="0"/>
              </a:rPr>
              <a:t>딥러닝 기반 흉부 </a:t>
            </a:r>
            <a:r>
              <a:rPr lang="en-US" altLang="ko-KR" sz="10000" dirty="0">
                <a:solidFill>
                  <a:srgbClr val="000000"/>
                </a:solidFill>
                <a:latin typeface="Open Sans ExtraBold" pitchFamily="34" charset="0"/>
                <a:cs typeface="Open Sans ExtraBold" pitchFamily="34" charset="0"/>
              </a:rPr>
              <a:t>X-Ray</a:t>
            </a:r>
          </a:p>
          <a:p>
            <a:r>
              <a:rPr lang="ko-KR" altLang="en-US" sz="10000" dirty="0">
                <a:solidFill>
                  <a:srgbClr val="000000"/>
                </a:solidFill>
                <a:latin typeface="Open Sans ExtraBold" pitchFamily="34" charset="0"/>
                <a:cs typeface="Open Sans ExtraBold" pitchFamily="34" charset="0"/>
              </a:rPr>
              <a:t>폐질환 판독</a:t>
            </a:r>
            <a:endParaRPr lang="en-US" sz="10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04762" y="1665502"/>
            <a:ext cx="3076730" cy="19082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1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2</a:t>
            </a:r>
            <a:endParaRPr lang="en-US" altLang="ko-KR" sz="9600" dirty="0"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C78EE168-66F6-0B0C-AF1A-354606A8DED4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0F85A8E0-05A4-6B86-31A2-DFAC9571D21D}"/>
              </a:ext>
            </a:extLst>
          </p:cNvPr>
          <p:cNvSpPr txBox="1"/>
          <p:nvPr/>
        </p:nvSpPr>
        <p:spPr>
          <a:xfrm>
            <a:off x="1783066" y="4371322"/>
            <a:ext cx="639685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000" dirty="0"/>
              <a:t>Evaluation</a:t>
            </a:r>
          </a:p>
        </p:txBody>
      </p:sp>
      <p:grpSp>
        <p:nvGrpSpPr>
          <p:cNvPr id="13" name="그룹 1001">
            <a:extLst>
              <a:ext uri="{FF2B5EF4-FFF2-40B4-BE49-F238E27FC236}">
                <a16:creationId xmlns:a16="http://schemas.microsoft.com/office/drawing/2014/main" id="{ABDBFEEC-96DA-688F-2D6C-E01C76963940}"/>
              </a:ext>
            </a:extLst>
          </p:cNvPr>
          <p:cNvGrpSpPr/>
          <p:nvPr/>
        </p:nvGrpSpPr>
        <p:grpSpPr>
          <a:xfrm>
            <a:off x="1904762" y="5323405"/>
            <a:ext cx="4266667" cy="63443"/>
            <a:chOff x="1904762" y="5323405"/>
            <a:chExt cx="4266667" cy="63443"/>
          </a:xfrm>
        </p:grpSpPr>
        <p:pic>
          <p:nvPicPr>
            <p:cNvPr id="14" name="Object 5">
              <a:extLst>
                <a:ext uri="{FF2B5EF4-FFF2-40B4-BE49-F238E27FC236}">
                  <a16:creationId xmlns:a16="http://schemas.microsoft.com/office/drawing/2014/main" id="{618317E5-62B7-BB0E-E0E9-E0EA146C5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5323405"/>
              <a:ext cx="4266667" cy="63443"/>
            </a:xfrm>
            <a:prstGeom prst="rect">
              <a:avLst/>
            </a:prstGeom>
          </p:spPr>
        </p:pic>
      </p:grpSp>
      <p:pic>
        <p:nvPicPr>
          <p:cNvPr id="6" name="그림 5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32554D1C-96A2-3900-ADD7-C338CEA148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438" y="2681777"/>
            <a:ext cx="8432800" cy="5346700"/>
          </a:xfrm>
          <a:prstGeom prst="rect">
            <a:avLst/>
          </a:prstGeom>
        </p:spPr>
      </p:pic>
      <p:sp>
        <p:nvSpPr>
          <p:cNvPr id="15" name="Object 4">
            <a:extLst>
              <a:ext uri="{FF2B5EF4-FFF2-40B4-BE49-F238E27FC236}">
                <a16:creationId xmlns:a16="http://schemas.microsoft.com/office/drawing/2014/main" id="{C6002009-EE94-0229-9B32-B327ACA59DF8}"/>
              </a:ext>
            </a:extLst>
          </p:cNvPr>
          <p:cNvSpPr txBox="1"/>
          <p:nvPr/>
        </p:nvSpPr>
        <p:spPr>
          <a:xfrm>
            <a:off x="1783066" y="5631046"/>
            <a:ext cx="639685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000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1692282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04762" y="1665502"/>
            <a:ext cx="3076730" cy="19082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1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2</a:t>
            </a:r>
            <a:endParaRPr lang="en-US" altLang="ko-KR" sz="9600" dirty="0"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C78EE168-66F6-0B0C-AF1A-354606A8DED4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0F85A8E0-05A4-6B86-31A2-DFAC9571D21D}"/>
              </a:ext>
            </a:extLst>
          </p:cNvPr>
          <p:cNvSpPr txBox="1"/>
          <p:nvPr/>
        </p:nvSpPr>
        <p:spPr>
          <a:xfrm>
            <a:off x="1783066" y="4371322"/>
            <a:ext cx="639685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000" dirty="0"/>
              <a:t>Evaluation</a:t>
            </a:r>
          </a:p>
        </p:txBody>
      </p:sp>
      <p:grpSp>
        <p:nvGrpSpPr>
          <p:cNvPr id="13" name="그룹 1001">
            <a:extLst>
              <a:ext uri="{FF2B5EF4-FFF2-40B4-BE49-F238E27FC236}">
                <a16:creationId xmlns:a16="http://schemas.microsoft.com/office/drawing/2014/main" id="{ABDBFEEC-96DA-688F-2D6C-E01C76963940}"/>
              </a:ext>
            </a:extLst>
          </p:cNvPr>
          <p:cNvGrpSpPr/>
          <p:nvPr/>
        </p:nvGrpSpPr>
        <p:grpSpPr>
          <a:xfrm>
            <a:off x="1904762" y="5323405"/>
            <a:ext cx="4266667" cy="63443"/>
            <a:chOff x="1904762" y="5323405"/>
            <a:chExt cx="4266667" cy="63443"/>
          </a:xfrm>
        </p:grpSpPr>
        <p:pic>
          <p:nvPicPr>
            <p:cNvPr id="14" name="Object 5">
              <a:extLst>
                <a:ext uri="{FF2B5EF4-FFF2-40B4-BE49-F238E27FC236}">
                  <a16:creationId xmlns:a16="http://schemas.microsoft.com/office/drawing/2014/main" id="{618317E5-62B7-BB0E-E0E9-E0EA146C5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5323405"/>
              <a:ext cx="4266667" cy="63443"/>
            </a:xfrm>
            <a:prstGeom prst="rect">
              <a:avLst/>
            </a:prstGeom>
          </p:spPr>
        </p:pic>
      </p:grpSp>
      <p:sp>
        <p:nvSpPr>
          <p:cNvPr id="15" name="Object 4">
            <a:extLst>
              <a:ext uri="{FF2B5EF4-FFF2-40B4-BE49-F238E27FC236}">
                <a16:creationId xmlns:a16="http://schemas.microsoft.com/office/drawing/2014/main" id="{C6002009-EE94-0229-9B32-B327ACA59DF8}"/>
              </a:ext>
            </a:extLst>
          </p:cNvPr>
          <p:cNvSpPr txBox="1"/>
          <p:nvPr/>
        </p:nvSpPr>
        <p:spPr>
          <a:xfrm>
            <a:off x="1783066" y="5631046"/>
            <a:ext cx="6396852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000" dirty="0" err="1"/>
              <a:t>Precision_score</a:t>
            </a:r>
            <a:endParaRPr lang="en-US" sz="4000" dirty="0"/>
          </a:p>
          <a:p>
            <a:r>
              <a:rPr lang="en-US" sz="4000" dirty="0" err="1"/>
              <a:t>Recall_score</a:t>
            </a:r>
            <a:endParaRPr lang="en-US" sz="4000" dirty="0"/>
          </a:p>
          <a:p>
            <a:r>
              <a:rPr lang="en-US" sz="4000" dirty="0"/>
              <a:t>F1_score</a:t>
            </a: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7829E394-7B29-781E-7B4F-A62F25043D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138921"/>
            <a:ext cx="9319877" cy="449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197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342857" y="1405489"/>
            <a:ext cx="14368253" cy="7474736"/>
            <a:chOff x="-342857" y="1405489"/>
            <a:chExt cx="14368253" cy="7474736"/>
          </a:xfrm>
        </p:grpSpPr>
        <p:sp>
          <p:nvSpPr>
            <p:cNvPr id="3" name="Object 3"/>
            <p:cNvSpPr txBox="1"/>
            <p:nvPr/>
          </p:nvSpPr>
          <p:spPr>
            <a:xfrm>
              <a:off x="-342857" y="1405489"/>
              <a:ext cx="18828571" cy="66131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4800" dirty="0">
                  <a:solidFill>
                    <a:srgbClr val="000000"/>
                  </a:solidFill>
                  <a:latin typeface="Open Sans SemiBold" pitchFamily="34" charset="0"/>
                  <a:cs typeface="Open Sans SemiBold" pitchFamily="34" charset="0"/>
                </a:rPr>
                <a:t>THANK</a:t>
              </a:r>
              <a:endParaRPr lang="en-US" dirty="0"/>
            </a:p>
          </p:txBody>
        </p:sp>
        <p:sp>
          <p:nvSpPr>
            <p:cNvPr id="4" name="Object 4"/>
            <p:cNvSpPr txBox="1"/>
            <p:nvPr/>
          </p:nvSpPr>
          <p:spPr>
            <a:xfrm>
              <a:off x="7038095" y="4471446"/>
              <a:ext cx="10480951" cy="661316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4800" dirty="0">
                  <a:solidFill>
                    <a:srgbClr val="000000"/>
                  </a:solidFill>
                  <a:latin typeface="Open Sans SemiBold" pitchFamily="34" charset="0"/>
                  <a:cs typeface="Open Sans SemiBold" pitchFamily="34" charset="0"/>
                </a:rPr>
                <a:t>YOU</a:t>
              </a:r>
              <a:endParaRPr lang="en-US" dirty="0"/>
            </a:p>
          </p:txBody>
        </p:sp>
      </p:grpSp>
      <p:sp>
        <p:nvSpPr>
          <p:cNvPr id="2" name="Object 4">
            <a:extLst>
              <a:ext uri="{FF2B5EF4-FFF2-40B4-BE49-F238E27FC236}">
                <a16:creationId xmlns:a16="http://schemas.microsoft.com/office/drawing/2014/main" id="{A5810A45-F227-57FD-7F45-1422614C474F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904762" y="1665505"/>
            <a:ext cx="8336134" cy="31684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1800" kern="0" spc="16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*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904762" y="2899441"/>
            <a:ext cx="14685714" cy="73558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371600" indent="-1371600">
              <a:buAutoNum type="arabicPeriod"/>
            </a:pPr>
            <a:r>
              <a:rPr lang="en-US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 </a:t>
            </a:r>
            <a:r>
              <a:rPr lang="en-US" altLang="ko-Kore-KR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ResNet-18</a:t>
            </a:r>
            <a:endParaRPr lang="en-US" sz="11800" kern="0" spc="800" dirty="0">
              <a:solidFill>
                <a:srgbClr val="000000"/>
              </a:solidFill>
              <a:latin typeface="Open Sans SemiBold" pitchFamily="34" charset="0"/>
              <a:cs typeface="Open Sans SemiBold" pitchFamily="34" charset="0"/>
            </a:endParaRPr>
          </a:p>
          <a:p>
            <a:endParaRPr lang="en-US" sz="11800" kern="0" spc="800" dirty="0">
              <a:solidFill>
                <a:srgbClr val="000000"/>
              </a:solidFill>
              <a:latin typeface="Open Sans SemiBold" pitchFamily="34" charset="0"/>
              <a:cs typeface="Open Sans SemiBold" pitchFamily="34" charset="0"/>
            </a:endParaRPr>
          </a:p>
          <a:p>
            <a:r>
              <a:rPr lang="en-US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2. Evaluation /</a:t>
            </a:r>
          </a:p>
          <a:p>
            <a:r>
              <a:rPr lang="en-US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		Visualization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6986688" y="2110583"/>
            <a:ext cx="11418982" cy="8799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330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01.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5739496" y="3195423"/>
            <a:ext cx="14699950" cy="21852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11800" kern="0" spc="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ResNet-18</a:t>
            </a:r>
          </a:p>
          <a:p>
            <a:endParaRPr lang="en-US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90EF17C0-508D-7327-4DE4-F62A952C5F46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828799" y="4152900"/>
            <a:ext cx="4266667" cy="63443"/>
            <a:chOff x="1904762" y="3766063"/>
            <a:chExt cx="4266667" cy="63443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66063"/>
              <a:ext cx="4266667" cy="63443"/>
            </a:xfrm>
            <a:prstGeom prst="rect">
              <a:avLst/>
            </a:prstGeom>
          </p:spPr>
        </p:pic>
      </p:grpSp>
      <p:sp>
        <p:nvSpPr>
          <p:cNvPr id="2" name="Object 4">
            <a:extLst>
              <a:ext uri="{FF2B5EF4-FFF2-40B4-BE49-F238E27FC236}">
                <a16:creationId xmlns:a16="http://schemas.microsoft.com/office/drawing/2014/main" id="{754608C5-03E9-19D2-D881-5A50F7E7127D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78CCD2-0602-B27F-4F8C-FDC5D5A94401}"/>
              </a:ext>
            </a:extLst>
          </p:cNvPr>
          <p:cNvSpPr txBox="1"/>
          <p:nvPr/>
        </p:nvSpPr>
        <p:spPr>
          <a:xfrm>
            <a:off x="1820777" y="3086100"/>
            <a:ext cx="35237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000" dirty="0"/>
              <a:t>1epoch</a:t>
            </a:r>
            <a:r>
              <a:rPr lang="ko-KR" altLang="en-US" sz="3000" dirty="0"/>
              <a:t> 진행 후 멈춤</a:t>
            </a:r>
            <a:endParaRPr lang="en-US" altLang="ko-KR" sz="3000" dirty="0"/>
          </a:p>
          <a:p>
            <a:pPr lvl="0"/>
            <a:endParaRPr lang="en-US" altLang="ko-KR" sz="3000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E86D191F-F2EB-1716-4603-802A10DDBA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3086100"/>
            <a:ext cx="10962555" cy="248687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204AC1-3386-0C57-9DEA-9FCED53B75CF}"/>
              </a:ext>
            </a:extLst>
          </p:cNvPr>
          <p:cNvSpPr txBox="1"/>
          <p:nvPr/>
        </p:nvSpPr>
        <p:spPr>
          <a:xfrm>
            <a:off x="1820777" y="4762500"/>
            <a:ext cx="37192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000" dirty="0"/>
              <a:t>1epoch</a:t>
            </a:r>
            <a:r>
              <a:rPr lang="ko-KR" altLang="en-US" sz="3000" dirty="0"/>
              <a:t> 약 </a:t>
            </a:r>
            <a:r>
              <a:rPr lang="en-US" altLang="ko-KR" sz="3000" dirty="0"/>
              <a:t>1</a:t>
            </a:r>
            <a:r>
              <a:rPr lang="ko-KR" altLang="en-US" sz="3000" dirty="0"/>
              <a:t>시간 진행</a:t>
            </a:r>
            <a:endParaRPr lang="en-US" altLang="ko-KR" sz="3000" dirty="0"/>
          </a:p>
          <a:p>
            <a:pPr lvl="0"/>
            <a:endParaRPr lang="en-US" altLang="ko-KR" sz="3000" dirty="0"/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26E7BB90-CC7E-3785-FC91-961D9803DC41}"/>
              </a:ext>
            </a:extLst>
          </p:cNvPr>
          <p:cNvSpPr/>
          <p:nvPr/>
        </p:nvSpPr>
        <p:spPr>
          <a:xfrm>
            <a:off x="3701203" y="7124700"/>
            <a:ext cx="2644179" cy="12954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CFB0FD-E3AE-4CB2-4668-B00CEB5E0B07}"/>
              </a:ext>
            </a:extLst>
          </p:cNvPr>
          <p:cNvSpPr txBox="1"/>
          <p:nvPr/>
        </p:nvSpPr>
        <p:spPr>
          <a:xfrm>
            <a:off x="7162800" y="7427578"/>
            <a:ext cx="67589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000" dirty="0"/>
              <a:t>Data Scaling &amp; Augmentation ?</a:t>
            </a:r>
            <a:endParaRPr kumimoji="1" lang="ko-Kore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982836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4">
            <a:extLst>
              <a:ext uri="{FF2B5EF4-FFF2-40B4-BE49-F238E27FC236}">
                <a16:creationId xmlns:a16="http://schemas.microsoft.com/office/drawing/2014/main" id="{3E875C01-CBD2-68A8-473B-D2510389969E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grpSp>
        <p:nvGrpSpPr>
          <p:cNvPr id="25" name="그룹 1001">
            <a:extLst>
              <a:ext uri="{FF2B5EF4-FFF2-40B4-BE49-F238E27FC236}">
                <a16:creationId xmlns:a16="http://schemas.microsoft.com/office/drawing/2014/main" id="{56B383B4-4C65-1A2C-3B41-DAF6120FFCAB}"/>
              </a:ext>
            </a:extLst>
          </p:cNvPr>
          <p:cNvGrpSpPr/>
          <p:nvPr/>
        </p:nvGrpSpPr>
        <p:grpSpPr>
          <a:xfrm>
            <a:off x="11125200" y="7678679"/>
            <a:ext cx="4266667" cy="63443"/>
            <a:chOff x="1904762" y="3766063"/>
            <a:chExt cx="4266667" cy="63443"/>
          </a:xfrm>
        </p:grpSpPr>
        <p:pic>
          <p:nvPicPr>
            <p:cNvPr id="26" name="Object 4">
              <a:extLst>
                <a:ext uri="{FF2B5EF4-FFF2-40B4-BE49-F238E27FC236}">
                  <a16:creationId xmlns:a16="http://schemas.microsoft.com/office/drawing/2014/main" id="{5DFC4D08-A2DB-39B7-C5F7-40276CB9E2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66063"/>
              <a:ext cx="4266667" cy="63443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25F174E-5C06-6CCA-EC3E-E06F17B1F135}"/>
              </a:ext>
            </a:extLst>
          </p:cNvPr>
          <p:cNvSpPr txBox="1"/>
          <p:nvPr/>
        </p:nvSpPr>
        <p:spPr>
          <a:xfrm>
            <a:off x="10564530" y="8216623"/>
            <a:ext cx="58210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000" dirty="0"/>
              <a:t>NO Data Scaling &amp; Augmentation</a:t>
            </a:r>
            <a:endParaRPr lang="en-US" altLang="ko-KR" sz="3000" dirty="0"/>
          </a:p>
          <a:p>
            <a:r>
              <a:rPr lang="ko-KR" altLang="en-US" sz="3000" dirty="0"/>
              <a:t>모델</a:t>
            </a:r>
            <a:r>
              <a:rPr lang="en-US" altLang="ko-KR" sz="3000" dirty="0"/>
              <a:t> </a:t>
            </a:r>
            <a:r>
              <a:rPr lang="ko-KR" altLang="en-US" sz="3000" dirty="0"/>
              <a:t>학습</a:t>
            </a:r>
            <a:r>
              <a:rPr lang="en-US" altLang="ko-KR" sz="3000" dirty="0"/>
              <a:t> </a:t>
            </a:r>
            <a:r>
              <a:rPr lang="ko-KR" altLang="en-US" sz="3000" dirty="0"/>
              <a:t>및</a:t>
            </a:r>
            <a:r>
              <a:rPr lang="en-US" altLang="ko-KR" sz="3000" dirty="0"/>
              <a:t> </a:t>
            </a:r>
            <a:r>
              <a:rPr lang="ko-KR" altLang="en-US" sz="3000" dirty="0"/>
              <a:t>평가</a:t>
            </a: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5BCC5E05-49D8-2533-B70F-B5685026AD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133548"/>
            <a:ext cx="9116950" cy="9170769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BC60ECB-D2BB-EC98-60DD-72C0B0C940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951" y="1054714"/>
            <a:ext cx="9171049" cy="40617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6875A7C-644F-615F-16C9-4BBF9314D4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055" y="6139641"/>
            <a:ext cx="6096000" cy="3429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4">
            <a:extLst>
              <a:ext uri="{FF2B5EF4-FFF2-40B4-BE49-F238E27FC236}">
                <a16:creationId xmlns:a16="http://schemas.microsoft.com/office/drawing/2014/main" id="{3E875C01-CBD2-68A8-473B-D2510389969E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grpSp>
        <p:nvGrpSpPr>
          <p:cNvPr id="25" name="그룹 1001">
            <a:extLst>
              <a:ext uri="{FF2B5EF4-FFF2-40B4-BE49-F238E27FC236}">
                <a16:creationId xmlns:a16="http://schemas.microsoft.com/office/drawing/2014/main" id="{56B383B4-4C65-1A2C-3B41-DAF6120FFCAB}"/>
              </a:ext>
            </a:extLst>
          </p:cNvPr>
          <p:cNvGrpSpPr/>
          <p:nvPr/>
        </p:nvGrpSpPr>
        <p:grpSpPr>
          <a:xfrm>
            <a:off x="11125200" y="7678679"/>
            <a:ext cx="4266667" cy="63443"/>
            <a:chOff x="1904762" y="3766063"/>
            <a:chExt cx="4266667" cy="63443"/>
          </a:xfrm>
        </p:grpSpPr>
        <p:pic>
          <p:nvPicPr>
            <p:cNvPr id="26" name="Object 4">
              <a:extLst>
                <a:ext uri="{FF2B5EF4-FFF2-40B4-BE49-F238E27FC236}">
                  <a16:creationId xmlns:a16="http://schemas.microsoft.com/office/drawing/2014/main" id="{5DFC4D08-A2DB-39B7-C5F7-40276CB9E2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66063"/>
              <a:ext cx="4266667" cy="63443"/>
            </a:xfrm>
            <a:prstGeom prst="rect">
              <a:avLst/>
            </a:prstGeom>
          </p:spPr>
        </p:pic>
      </p:grp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31327407-6A1B-7E0A-A39C-264CCF3D34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8622"/>
            <a:ext cx="9144000" cy="9318378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E54007CF-A223-5919-4BDE-C61271C28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1144830"/>
            <a:ext cx="9144000" cy="40831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107C552-FD05-8639-A98F-7F710C3FD8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833" y="6087981"/>
            <a:ext cx="5359400" cy="3937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9704EF8-F459-8FA6-4722-3C6C8F853604}"/>
              </a:ext>
            </a:extLst>
          </p:cNvPr>
          <p:cNvSpPr txBox="1"/>
          <p:nvPr/>
        </p:nvSpPr>
        <p:spPr>
          <a:xfrm>
            <a:off x="10564530" y="8216623"/>
            <a:ext cx="58210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000" dirty="0"/>
              <a:t>Data Scaling &amp; Augmentation</a:t>
            </a:r>
            <a:endParaRPr lang="en-US" altLang="ko-KR" sz="3000" dirty="0"/>
          </a:p>
          <a:p>
            <a:r>
              <a:rPr lang="ko-KR" altLang="en-US" sz="3000" dirty="0"/>
              <a:t>모델</a:t>
            </a:r>
            <a:r>
              <a:rPr lang="en-US" altLang="ko-KR" sz="3000" dirty="0"/>
              <a:t> </a:t>
            </a:r>
            <a:r>
              <a:rPr lang="ko-KR" altLang="en-US" sz="3000" dirty="0"/>
              <a:t>학습</a:t>
            </a:r>
            <a:r>
              <a:rPr lang="en-US" altLang="ko-KR" sz="3000" dirty="0"/>
              <a:t> </a:t>
            </a:r>
            <a:r>
              <a:rPr lang="ko-KR" altLang="en-US" sz="3000" dirty="0"/>
              <a:t>및</a:t>
            </a:r>
            <a:r>
              <a:rPr lang="en-US" altLang="ko-KR" sz="3000" dirty="0"/>
              <a:t> </a:t>
            </a:r>
            <a:r>
              <a:rPr lang="ko-KR" altLang="en-US" sz="3000" dirty="0"/>
              <a:t>평가</a:t>
            </a:r>
          </a:p>
        </p:txBody>
      </p:sp>
    </p:spTree>
    <p:extLst>
      <p:ext uri="{BB962C8B-B14F-4D97-AF65-F5344CB8AC3E}">
        <p14:creationId xmlns:p14="http://schemas.microsoft.com/office/powerpoint/2010/main" val="1372808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6986688" y="2110583"/>
            <a:ext cx="11418982" cy="8799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330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02.</a:t>
            </a:r>
            <a:endParaRPr lang="en-US"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178D09E5-7733-E3FE-575F-B24BE44446DB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8A7C884F-F73E-F3FA-FFF1-99FF4299D9CC}"/>
              </a:ext>
            </a:extLst>
          </p:cNvPr>
          <p:cNvSpPr txBox="1"/>
          <p:nvPr/>
        </p:nvSpPr>
        <p:spPr>
          <a:xfrm>
            <a:off x="5181600" y="3229269"/>
            <a:ext cx="14699950" cy="37240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1800" b="1" dirty="0"/>
              <a:t>Evaluation / Visualization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893677" y="4284720"/>
            <a:ext cx="639685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S-Core Dream 4 Regular" pitchFamily="34" charset="0"/>
              </a:rPr>
              <a:t>Visualization</a:t>
            </a:r>
            <a:endParaRPr lang="en-US" sz="4000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904762" y="5323405"/>
            <a:ext cx="4266667" cy="63443"/>
            <a:chOff x="1904762" y="5323405"/>
            <a:chExt cx="4266667" cy="63443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5323405"/>
              <a:ext cx="4266667" cy="63443"/>
            </a:xfrm>
            <a:prstGeom prst="rect">
              <a:avLst/>
            </a:prstGeom>
          </p:spPr>
        </p:pic>
      </p:grpSp>
      <p:sp>
        <p:nvSpPr>
          <p:cNvPr id="5" name="Object 4">
            <a:extLst>
              <a:ext uri="{FF2B5EF4-FFF2-40B4-BE49-F238E27FC236}">
                <a16:creationId xmlns:a16="http://schemas.microsoft.com/office/drawing/2014/main" id="{C78EE168-66F6-0B0C-AF1A-354606A8DED4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80A6D32-A486-6E7E-BB00-0E6103A67B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433767"/>
            <a:ext cx="7620000" cy="4279900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6586A750-A782-5E3C-CAE6-A5D9E19F8A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5774679"/>
            <a:ext cx="6324600" cy="3225800"/>
          </a:xfrm>
          <a:prstGeom prst="rect">
            <a:avLst/>
          </a:prstGeom>
        </p:spPr>
      </p:pic>
      <p:sp>
        <p:nvSpPr>
          <p:cNvPr id="13" name="Object 2">
            <a:extLst>
              <a:ext uri="{FF2B5EF4-FFF2-40B4-BE49-F238E27FC236}">
                <a16:creationId xmlns:a16="http://schemas.microsoft.com/office/drawing/2014/main" id="{28D6CFE3-A4DE-25EC-EE5C-653C4AA29328}"/>
              </a:ext>
            </a:extLst>
          </p:cNvPr>
          <p:cNvSpPr txBox="1"/>
          <p:nvPr/>
        </p:nvSpPr>
        <p:spPr>
          <a:xfrm>
            <a:off x="1904762" y="1665502"/>
            <a:ext cx="3076730" cy="19082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18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1</a:t>
            </a:r>
            <a:endParaRPr lang="en-US" altLang="ko-KR" sz="9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4">
            <a:extLst>
              <a:ext uri="{FF2B5EF4-FFF2-40B4-BE49-F238E27FC236}">
                <a16:creationId xmlns:a16="http://schemas.microsoft.com/office/drawing/2014/main" id="{C78EE168-66F6-0B0C-AF1A-354606A8DED4}"/>
              </a:ext>
            </a:extLst>
          </p:cNvPr>
          <p:cNvSpPr txBox="1"/>
          <p:nvPr/>
        </p:nvSpPr>
        <p:spPr>
          <a:xfrm>
            <a:off x="1400000" y="308168"/>
            <a:ext cx="1548571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딥러닝 기반 흉부 </a:t>
            </a:r>
            <a:r>
              <a:rPr lang="en-US" altLang="ko-KR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X-Ray</a:t>
            </a:r>
          </a:p>
          <a:p>
            <a:pPr algn="ctr"/>
            <a:r>
              <a:rPr lang="ko-KR" altLang="en-US" sz="1800" kern="0" spc="1100" dirty="0">
                <a:solidFill>
                  <a:srgbClr val="000000"/>
                </a:solidFill>
                <a:latin typeface="Open Sans SemiBold" pitchFamily="34" charset="0"/>
                <a:cs typeface="Open Sans SemiBold" pitchFamily="34" charset="0"/>
              </a:rPr>
              <a:t>폐질환 판독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46089F1-20D5-CCE1-2D57-568BD29A57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" y="1286816"/>
            <a:ext cx="8724900" cy="68453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005E4C6-14F9-5D70-6AE8-276A09F0C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9626" y="1286816"/>
            <a:ext cx="9379196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93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606</Words>
  <Application>Microsoft Macintosh PowerPoint</Application>
  <PresentationFormat>사용자 지정</PresentationFormat>
  <Paragraphs>71</Paragraphs>
  <Slides>12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S-Core Dream 4 Regular</vt:lpstr>
      <vt:lpstr>Arial</vt:lpstr>
      <vt:lpstr>Calibri</vt:lpstr>
      <vt:lpstr>Open Sans ExtraBold</vt:lpstr>
      <vt:lpstr>Open Sans SemiBold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이인석</cp:lastModifiedBy>
  <cp:revision>144</cp:revision>
  <dcterms:created xsi:type="dcterms:W3CDTF">2022-05-25T07:03:38Z</dcterms:created>
  <dcterms:modified xsi:type="dcterms:W3CDTF">2022-06-02T05:29:40Z</dcterms:modified>
</cp:coreProperties>
</file>